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6"/>
  </p:normalViewPr>
  <p:slideViewPr>
    <p:cSldViewPr snapToGrid="0" snapToObjects="1">
      <p:cViewPr varScale="1">
        <p:scale>
          <a:sx n="90" d="100"/>
          <a:sy n="90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0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6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9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1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5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6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0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5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4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2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082005D-27FC-0546-842F-7BCAC579A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" y="4553712"/>
            <a:ext cx="10908792" cy="106984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t-IT" sz="6000" dirty="0"/>
              <a:t>Dal Reparto al Laboratorio AR</a:t>
            </a:r>
          </a:p>
        </p:txBody>
      </p:sp>
      <p:pic>
        <p:nvPicPr>
          <p:cNvPr id="4" name="Picture 3" descr="Lampadina colorata con icone commerciali">
            <a:extLst>
              <a:ext uri="{FF2B5EF4-FFF2-40B4-BE49-F238E27FC236}">
                <a16:creationId xmlns:a16="http://schemas.microsoft.com/office/drawing/2014/main" id="{5CECD072-D29B-417D-8102-DAB12FC526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055" b="23768"/>
          <a:stretch/>
        </p:blipFill>
        <p:spPr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  <p:pic>
        <p:nvPicPr>
          <p:cNvPr id="6" name="Immagine 2">
            <a:extLst>
              <a:ext uri="{FF2B5EF4-FFF2-40B4-BE49-F238E27FC236}">
                <a16:creationId xmlns:a16="http://schemas.microsoft.com/office/drawing/2014/main" id="{B9666BA8-D6A1-FC45-A27C-3DE3B5A0C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937" y="5865575"/>
            <a:ext cx="2232015" cy="943429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970D65D5-C92E-1A4B-8385-EA5DBF1FDD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16590"/>
            <a:ext cx="19304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2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6D7D0F5-9776-4941-925D-311FB1EC4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vestiti, arredo, illustrazione, arte&#10;&#10;Descrizione generata automaticamente">
            <a:extLst>
              <a:ext uri="{FF2B5EF4-FFF2-40B4-BE49-F238E27FC236}">
                <a16:creationId xmlns:a16="http://schemas.microsoft.com/office/drawing/2014/main" id="{286D75CA-2B42-9447-9ED3-E3E07AF447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77" r="-1" b="-1"/>
          <a:stretch/>
        </p:blipFill>
        <p:spPr>
          <a:xfrm>
            <a:off x="20" y="10"/>
            <a:ext cx="11743744" cy="6356340"/>
          </a:xfrm>
          <a:custGeom>
            <a:avLst/>
            <a:gdLst/>
            <a:ahLst/>
            <a:cxnLst/>
            <a:rect l="l" t="t" r="r" b="b"/>
            <a:pathLst>
              <a:path w="11743764" h="6356349">
                <a:moveTo>
                  <a:pt x="7747939" y="5723108"/>
                </a:moveTo>
                <a:cubicBezTo>
                  <a:pt x="7746108" y="5723352"/>
                  <a:pt x="7746108" y="5725057"/>
                  <a:pt x="7746108" y="5725057"/>
                </a:cubicBezTo>
                <a:lnTo>
                  <a:pt x="7755874" y="5723838"/>
                </a:lnTo>
                <a:close/>
                <a:moveTo>
                  <a:pt x="11593222" y="2355165"/>
                </a:moveTo>
                <a:cubicBezTo>
                  <a:pt x="11491599" y="2927856"/>
                  <a:pt x="11223039" y="3428931"/>
                  <a:pt x="10815622" y="3883479"/>
                </a:cubicBezTo>
                <a:cubicBezTo>
                  <a:pt x="10309631" y="4448618"/>
                  <a:pt x="9657459" y="4884897"/>
                  <a:pt x="8920446" y="5245417"/>
                </a:cubicBezTo>
                <a:cubicBezTo>
                  <a:pt x="8557158" y="5420075"/>
                  <a:pt x="8180901" y="5576927"/>
                  <a:pt x="7793715" y="5715070"/>
                </a:cubicBezTo>
                <a:cubicBezTo>
                  <a:pt x="7863298" y="5695337"/>
                  <a:pt x="7933183" y="5676338"/>
                  <a:pt x="8002461" y="5655875"/>
                </a:cubicBezTo>
                <a:cubicBezTo>
                  <a:pt x="8075704" y="5634269"/>
                  <a:pt x="8148429" y="5611858"/>
                  <a:pt x="8220666" y="5588644"/>
                </a:cubicBezTo>
                <a:cubicBezTo>
                  <a:pt x="8875584" y="5380370"/>
                  <a:pt x="9501816" y="5129711"/>
                  <a:pt x="10068538" y="4792088"/>
                </a:cubicBezTo>
                <a:cubicBezTo>
                  <a:pt x="10548588" y="4506107"/>
                  <a:pt x="10963330" y="4171895"/>
                  <a:pt x="11253556" y="3748283"/>
                </a:cubicBezTo>
                <a:cubicBezTo>
                  <a:pt x="11443714" y="3473460"/>
                  <a:pt x="11561393" y="3170452"/>
                  <a:pt x="11599325" y="2857945"/>
                </a:cubicBezTo>
                <a:cubicBezTo>
                  <a:pt x="11621025" y="2690692"/>
                  <a:pt x="11618980" y="2522027"/>
                  <a:pt x="11593222" y="2355165"/>
                </a:cubicBezTo>
                <a:close/>
                <a:moveTo>
                  <a:pt x="0" y="0"/>
                </a:moveTo>
                <a:lnTo>
                  <a:pt x="10926106" y="0"/>
                </a:lnTo>
                <a:lnTo>
                  <a:pt x="11008311" y="72512"/>
                </a:lnTo>
                <a:cubicBezTo>
                  <a:pt x="11092668" y="155257"/>
                  <a:pt x="11171699" y="241649"/>
                  <a:pt x="11245012" y="331378"/>
                </a:cubicBezTo>
                <a:cubicBezTo>
                  <a:pt x="11592919" y="750629"/>
                  <a:pt x="11750696" y="1252288"/>
                  <a:pt x="11692103" y="1752997"/>
                </a:cubicBezTo>
                <a:cubicBezTo>
                  <a:pt x="11675103" y="1882589"/>
                  <a:pt x="11675712" y="2013254"/>
                  <a:pt x="11693932" y="2142749"/>
                </a:cubicBezTo>
                <a:cubicBezTo>
                  <a:pt x="11734216" y="2381229"/>
                  <a:pt x="11760462" y="2618003"/>
                  <a:pt x="11731470" y="2858431"/>
                </a:cubicBezTo>
                <a:cubicBezTo>
                  <a:pt x="11693322" y="3184946"/>
                  <a:pt x="11572134" y="3501839"/>
                  <a:pt x="11375324" y="3789695"/>
                </a:cubicBezTo>
                <a:cubicBezTo>
                  <a:pt x="11069532" y="4238396"/>
                  <a:pt x="10630376" y="4591609"/>
                  <a:pt x="10119503" y="4891719"/>
                </a:cubicBezTo>
                <a:cubicBezTo>
                  <a:pt x="9463668" y="5277086"/>
                  <a:pt x="8736421" y="5552591"/>
                  <a:pt x="7974994" y="5774750"/>
                </a:cubicBezTo>
                <a:cubicBezTo>
                  <a:pt x="7183048" y="6005922"/>
                  <a:pt x="6368216" y="6168399"/>
                  <a:pt x="5539344" y="6288247"/>
                </a:cubicBezTo>
                <a:cubicBezTo>
                  <a:pt x="5263156" y="6328198"/>
                  <a:pt x="4986355" y="6364492"/>
                  <a:pt x="4738244" y="6354749"/>
                </a:cubicBezTo>
                <a:cubicBezTo>
                  <a:pt x="4489521" y="6352314"/>
                  <a:pt x="4278641" y="6345250"/>
                  <a:pt x="4065013" y="6328684"/>
                </a:cubicBezTo>
                <a:cubicBezTo>
                  <a:pt x="3851387" y="6312120"/>
                  <a:pt x="3638981" y="6289223"/>
                  <a:pt x="3428406" y="6255606"/>
                </a:cubicBezTo>
                <a:cubicBezTo>
                  <a:pt x="2303814" y="6076563"/>
                  <a:pt x="1292136" y="5704594"/>
                  <a:pt x="418708" y="5109005"/>
                </a:cubicBezTo>
                <a:cubicBezTo>
                  <a:pt x="288205" y="5020184"/>
                  <a:pt x="163358" y="4928737"/>
                  <a:pt x="44407" y="4834564"/>
                </a:cubicBezTo>
                <a:lnTo>
                  <a:pt x="0" y="4796463"/>
                </a:lnTo>
                <a:lnTo>
                  <a:pt x="0" y="4650621"/>
                </a:lnTo>
                <a:lnTo>
                  <a:pt x="58587" y="4703581"/>
                </a:lnTo>
                <a:cubicBezTo>
                  <a:pt x="596892" y="5151493"/>
                  <a:pt x="1242280" y="5504573"/>
                  <a:pt x="1979101" y="5775724"/>
                </a:cubicBezTo>
                <a:cubicBezTo>
                  <a:pt x="2525924" y="5978712"/>
                  <a:pt x="3107049" y="6116659"/>
                  <a:pt x="3703984" y="6185206"/>
                </a:cubicBezTo>
                <a:cubicBezTo>
                  <a:pt x="3733465" y="6193002"/>
                  <a:pt x="3764747" y="6195414"/>
                  <a:pt x="3795538" y="6192272"/>
                </a:cubicBezTo>
                <a:cubicBezTo>
                  <a:pt x="2948356" y="6069500"/>
                  <a:pt x="2152443" y="5850995"/>
                  <a:pt x="1424282" y="5486576"/>
                </a:cubicBezTo>
                <a:cubicBezTo>
                  <a:pt x="919588" y="5233999"/>
                  <a:pt x="482248" y="4929277"/>
                  <a:pt x="103621" y="4578774"/>
                </a:cubicBezTo>
                <a:lnTo>
                  <a:pt x="0" y="4477250"/>
                </a:lnTo>
                <a:close/>
              </a:path>
            </a:pathLst>
          </a:custGeom>
        </p:spPr>
      </p:pic>
      <p:pic>
        <p:nvPicPr>
          <p:cNvPr id="4" name="Immagine 2">
            <a:extLst>
              <a:ext uri="{FF2B5EF4-FFF2-40B4-BE49-F238E27FC236}">
                <a16:creationId xmlns:a16="http://schemas.microsoft.com/office/drawing/2014/main" id="{2B8F52FA-6087-FD47-8B65-CE2124B62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937" y="5865575"/>
            <a:ext cx="2232015" cy="943429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15A02333-C1DC-654A-90E1-B0AECC859A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776"/>
            <a:ext cx="1930400" cy="1041400"/>
          </a:xfrm>
          <a:prstGeom prst="rect">
            <a:avLst/>
          </a:prstGeom>
        </p:spPr>
      </p:pic>
      <p:pic>
        <p:nvPicPr>
          <p:cNvPr id="14" name="Immagine 13" descr="Immagine che contiene testo, schermata, bianco e nero, Carattere&#10;&#10;Descrizione generata automaticamente">
            <a:extLst>
              <a:ext uri="{FF2B5EF4-FFF2-40B4-BE49-F238E27FC236}">
                <a16:creationId xmlns:a16="http://schemas.microsoft.com/office/drawing/2014/main" id="{74B4FCEA-07E6-D049-9E6A-40D56042FD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3550" y="0"/>
            <a:ext cx="2838450" cy="283845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6851FF6-FD91-2F48-81C0-5EB3E097A699}"/>
              </a:ext>
            </a:extLst>
          </p:cNvPr>
          <p:cNvSpPr txBox="1"/>
          <p:nvPr/>
        </p:nvSpPr>
        <p:spPr>
          <a:xfrm>
            <a:off x="6229351" y="3197850"/>
            <a:ext cx="5857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+mj-lt"/>
              </a:rPr>
              <a:t>Sondaggio Bisogni Ricercatori in Epilessia</a:t>
            </a:r>
          </a:p>
          <a:p>
            <a:endParaRPr lang="it-IT" sz="2400" dirty="0">
              <a:latin typeface="+mj-lt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24CB457-DFA7-A34B-B238-7C5121C8F0C3}"/>
              </a:ext>
            </a:extLst>
          </p:cNvPr>
          <p:cNvSpPr txBox="1"/>
          <p:nvPr/>
        </p:nvSpPr>
        <p:spPr>
          <a:xfrm>
            <a:off x="0" y="6415643"/>
            <a:ext cx="92281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r>
              <a:rPr lang="it-IT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://</a:t>
            </a:r>
            <a:r>
              <a:rPr lang="it-IT" sz="1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docs.google.com</a:t>
            </a:r>
            <a:r>
              <a:rPr lang="it-IT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it-IT" sz="1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forms</a:t>
            </a:r>
            <a:r>
              <a:rPr lang="it-IT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/d/1Wfzg4MRx-p3hLRfmpDpG1-LSpJcjBJVemBPykaAEXes/</a:t>
            </a:r>
            <a:r>
              <a:rPr lang="it-IT" sz="1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</a:t>
            </a:r>
            <a:endParaRPr lang="it-IT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8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D739AE"/>
          </a:solidFill>
          <a:ln w="38100" cap="rnd">
            <a:solidFill>
              <a:srgbClr val="D739A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BBBE885-7D4A-7E49-94F0-18908951A04D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+mj-lt"/>
              </a:rPr>
              <a:t>Aperte</a:t>
            </a:r>
            <a:r>
              <a:rPr lang="en-US" dirty="0">
                <a:effectLst/>
                <a:latin typeface="+mj-lt"/>
              </a:rPr>
              <a:t> candidature per PhD meeting </a:t>
            </a:r>
            <a:r>
              <a:rPr lang="en-US" dirty="0" err="1">
                <a:effectLst/>
                <a:latin typeface="+mj-lt"/>
              </a:rPr>
              <a:t>su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piattaforma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virtuale</a:t>
            </a:r>
            <a:r>
              <a:rPr lang="en-US" dirty="0">
                <a:effectLst/>
                <a:latin typeface="+mj-lt"/>
              </a:rPr>
              <a:t>, in cui </a:t>
            </a:r>
            <a:r>
              <a:rPr lang="en-US" dirty="0" err="1">
                <a:effectLst/>
                <a:latin typeface="+mj-lt"/>
              </a:rPr>
              <a:t>i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giovani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ricercatori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discutano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i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loro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progetti</a:t>
            </a:r>
            <a:r>
              <a:rPr lang="en-US" dirty="0">
                <a:effectLst/>
                <a:latin typeface="+mj-lt"/>
              </a:rPr>
              <a:t> di </a:t>
            </a:r>
            <a:r>
              <a:rPr lang="en-US" dirty="0" err="1">
                <a:effectLst/>
                <a:latin typeface="+mj-lt"/>
              </a:rPr>
              <a:t>ricerca</a:t>
            </a:r>
            <a:r>
              <a:rPr lang="en-US" dirty="0">
                <a:effectLst/>
                <a:latin typeface="+mj-lt"/>
              </a:rPr>
              <a:t> con Senior  e un </a:t>
            </a:r>
            <a:r>
              <a:rPr lang="en-US" dirty="0" err="1">
                <a:effectLst/>
                <a:latin typeface="+mj-lt"/>
              </a:rPr>
              <a:t>gruppo</a:t>
            </a:r>
            <a:r>
              <a:rPr lang="en-US" dirty="0">
                <a:effectLst/>
                <a:latin typeface="+mj-lt"/>
              </a:rPr>
              <a:t> di </a:t>
            </a:r>
            <a:r>
              <a:rPr lang="en-US" dirty="0" err="1">
                <a:effectLst/>
                <a:latin typeface="+mj-lt"/>
              </a:rPr>
              <a:t>lavoro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creato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all’interno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della</a:t>
            </a:r>
            <a:r>
              <a:rPr lang="en-US" dirty="0">
                <a:effectLst/>
                <a:latin typeface="+mj-lt"/>
              </a:rPr>
              <a:t> YES</a:t>
            </a:r>
            <a:r>
              <a:rPr lang="en-US" dirty="0">
                <a:effectLst/>
              </a:rPr>
              <a:t>. </a:t>
            </a:r>
            <a:endParaRPr lang="en-US" dirty="0"/>
          </a:p>
        </p:txBody>
      </p:sp>
      <p:pic>
        <p:nvPicPr>
          <p:cNvPr id="9" name="Immagine 8" descr="Immagine che contiene computer, computer, Attrezzatura per ufficio, forniture per ufficio&#10;&#10;Descrizione generata automaticamente">
            <a:extLst>
              <a:ext uri="{FF2B5EF4-FFF2-40B4-BE49-F238E27FC236}">
                <a16:creationId xmlns:a16="http://schemas.microsoft.com/office/drawing/2014/main" id="{71222312-C170-1044-AE6B-51BD2306A6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71" r="26217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4" name="Immagine 2">
            <a:extLst>
              <a:ext uri="{FF2B5EF4-FFF2-40B4-BE49-F238E27FC236}">
                <a16:creationId xmlns:a16="http://schemas.microsoft.com/office/drawing/2014/main" id="{6A41AD5D-31A6-854F-A85F-FC0093E2A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937" y="5865575"/>
            <a:ext cx="2232015" cy="943429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BC30ACCC-48AC-8249-9E0E-8024DCC78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5" y="5816600"/>
            <a:ext cx="1930400" cy="1041400"/>
          </a:xfrm>
          <a:prstGeom prst="rect">
            <a:avLst/>
          </a:prstGeom>
        </p:spPr>
      </p:pic>
      <p:pic>
        <p:nvPicPr>
          <p:cNvPr id="11" name="Immagine 10" descr="Immagine che contiene testo, logo, Elementi grafici, Carattere&#10;&#10;Descrizione generata automaticamente">
            <a:extLst>
              <a:ext uri="{FF2B5EF4-FFF2-40B4-BE49-F238E27FC236}">
                <a16:creationId xmlns:a16="http://schemas.microsoft.com/office/drawing/2014/main" id="{0812B251-09A2-D341-A47F-8BA962BA1A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113" y="123211"/>
            <a:ext cx="37719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4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CEBFE-B42F-8F4C-8E52-179DA6007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Prossimamente….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7A8394-2F2C-A24A-8058-B5A478C76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>
                <a:latin typeface="+mj-lt"/>
              </a:rPr>
              <a:t>Webinar</a:t>
            </a:r>
            <a:r>
              <a:rPr lang="it-IT" dirty="0">
                <a:latin typeface="+mj-lt"/>
              </a:rPr>
              <a:t> volti a fornire una panoramica della ricerca corrente su argomento specifico e a evidenziare le lacune o lo spazio per indirizzare la ricerca clinica e pre-clinica </a:t>
            </a:r>
          </a:p>
          <a:p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Finanziamento di mini </a:t>
            </a:r>
            <a:r>
              <a:rPr lang="it-IT" dirty="0" err="1">
                <a:latin typeface="+mj-lt"/>
              </a:rPr>
              <a:t>fellow-ship</a:t>
            </a:r>
            <a:r>
              <a:rPr lang="it-IT" dirty="0">
                <a:latin typeface="+mj-lt"/>
              </a:rPr>
              <a:t> di scambio tra ricercatori clinici e ricercatori di base</a:t>
            </a:r>
          </a:p>
        </p:txBody>
      </p:sp>
      <p:pic>
        <p:nvPicPr>
          <p:cNvPr id="4" name="Immagine 2">
            <a:extLst>
              <a:ext uri="{FF2B5EF4-FFF2-40B4-BE49-F238E27FC236}">
                <a16:creationId xmlns:a16="http://schemas.microsoft.com/office/drawing/2014/main" id="{2672271B-AE4F-7941-8A71-207DC6D4E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6937" y="5865575"/>
            <a:ext cx="2232015" cy="943429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0429D96C-A6E7-E443-AA8A-1B035F113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76"/>
            <a:ext cx="19304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5122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Modern Love</vt:lpstr>
      <vt:lpstr>The Hand</vt:lpstr>
      <vt:lpstr>SketchyVTI</vt:lpstr>
      <vt:lpstr>Dal Reparto al Laboratorio AR</vt:lpstr>
      <vt:lpstr>Presentazione standard di PowerPoint</vt:lpstr>
      <vt:lpstr>Presentazione standard di PowerPoint</vt:lpstr>
      <vt:lpstr>Prossimamente….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 Reparto al Laboratorio AR</dc:title>
  <dc:creator>Lorenzo Ferri</dc:creator>
  <cp:lastModifiedBy>Lorenzo Ferri</cp:lastModifiedBy>
  <cp:revision>1</cp:revision>
  <dcterms:created xsi:type="dcterms:W3CDTF">2024-01-22T10:45:37Z</dcterms:created>
  <dcterms:modified xsi:type="dcterms:W3CDTF">2024-01-22T10:48:17Z</dcterms:modified>
</cp:coreProperties>
</file>